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6" r:id="rId2"/>
    <p:sldId id="327" r:id="rId3"/>
    <p:sldId id="328" r:id="rId4"/>
    <p:sldId id="400" r:id="rId5"/>
    <p:sldId id="732" r:id="rId6"/>
    <p:sldId id="655" r:id="rId7"/>
    <p:sldId id="656" r:id="rId8"/>
    <p:sldId id="657" r:id="rId9"/>
    <p:sldId id="658" r:id="rId10"/>
    <p:sldId id="659" r:id="rId11"/>
    <p:sldId id="660" r:id="rId12"/>
    <p:sldId id="661" r:id="rId13"/>
    <p:sldId id="734" r:id="rId14"/>
    <p:sldId id="662" r:id="rId15"/>
    <p:sldId id="663" r:id="rId16"/>
    <p:sldId id="664" r:id="rId17"/>
    <p:sldId id="665" r:id="rId18"/>
    <p:sldId id="666" r:id="rId19"/>
    <p:sldId id="667" r:id="rId20"/>
    <p:sldId id="668" r:id="rId21"/>
    <p:sldId id="669" r:id="rId22"/>
    <p:sldId id="670" r:id="rId23"/>
    <p:sldId id="671" r:id="rId24"/>
    <p:sldId id="672" r:id="rId25"/>
    <p:sldId id="673" r:id="rId26"/>
    <p:sldId id="674" r:id="rId27"/>
    <p:sldId id="675" r:id="rId28"/>
    <p:sldId id="727" r:id="rId29"/>
    <p:sldId id="677" r:id="rId30"/>
    <p:sldId id="678" r:id="rId31"/>
    <p:sldId id="679" r:id="rId32"/>
    <p:sldId id="680" r:id="rId33"/>
    <p:sldId id="558" r:id="rId34"/>
    <p:sldId id="559" r:id="rId35"/>
    <p:sldId id="560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22" autoAdjust="0"/>
  </p:normalViewPr>
  <p:slideViewPr>
    <p:cSldViewPr>
      <p:cViewPr varScale="1">
        <p:scale>
          <a:sx n="63" d="100"/>
          <a:sy n="63" d="100"/>
        </p:scale>
        <p:origin x="776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865EB764-6876-4406-94C3-0774D2AB8D08}"/>
    <pc:docChg chg="undo addSld delSld modSld sldOrd">
      <pc:chgData name="Wittman, Barry" userId="bff186cd-6ce8-41ba-8e8c-e85cdef216de" providerId="ADAL" clId="{865EB764-6876-4406-94C3-0774D2AB8D08}" dt="2025-09-17T17:58:38.430" v="168" actId="20577"/>
      <pc:docMkLst>
        <pc:docMk/>
      </pc:docMkLst>
      <pc:sldChg chg="modSp">
        <pc:chgData name="Wittman, Barry" userId="bff186cd-6ce8-41ba-8e8c-e85cdef216de" providerId="ADAL" clId="{865EB764-6876-4406-94C3-0774D2AB8D08}" dt="2025-09-17T17:58:38.430" v="168" actId="20577"/>
        <pc:sldMkLst>
          <pc:docMk/>
          <pc:sldMk cId="0" sldId="256"/>
        </pc:sldMkLst>
        <pc:spChg chg="mod">
          <ac:chgData name="Wittman, Barry" userId="bff186cd-6ce8-41ba-8e8c-e85cdef216de" providerId="ADAL" clId="{865EB764-6876-4406-94C3-0774D2AB8D08}" dt="2025-09-17T17:58:38.430" v="16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65EB764-6876-4406-94C3-0774D2AB8D08}" dt="2025-09-17T17:56:36.325" v="48" actId="20577"/>
        <pc:sldMkLst>
          <pc:docMk/>
          <pc:sldMk cId="0" sldId="327"/>
        </pc:sldMkLst>
        <pc:spChg chg="mod">
          <ac:chgData name="Wittman, Barry" userId="bff186cd-6ce8-41ba-8e8c-e85cdef216de" providerId="ADAL" clId="{865EB764-6876-4406-94C3-0774D2AB8D08}" dt="2025-09-17T17:56:36.325" v="48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865EB764-6876-4406-94C3-0774D2AB8D08}" dt="2025-09-17T17:57:55.836" v="137" actId="20577"/>
        <pc:sldMkLst>
          <pc:docMk/>
          <pc:sldMk cId="2673894022" sldId="559"/>
        </pc:sldMkLst>
        <pc:spChg chg="mod">
          <ac:chgData name="Wittman, Barry" userId="bff186cd-6ce8-41ba-8e8c-e85cdef216de" providerId="ADAL" clId="{865EB764-6876-4406-94C3-0774D2AB8D08}" dt="2025-09-17T17:57:55.836" v="137" actId="20577"/>
          <ac:spMkLst>
            <pc:docMk/>
            <pc:sldMk cId="2673894022" sldId="559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865EB764-6876-4406-94C3-0774D2AB8D08}" dt="2025-09-17T17:58:09.787" v="141" actId="20577"/>
        <pc:sldMkLst>
          <pc:docMk/>
          <pc:sldMk cId="3726592535" sldId="560"/>
        </pc:sldMkLst>
        <pc:spChg chg="mod">
          <ac:chgData name="Wittman, Barry" userId="bff186cd-6ce8-41ba-8e8c-e85cdef216de" providerId="ADAL" clId="{865EB764-6876-4406-94C3-0774D2AB8D08}" dt="2025-09-17T17:58:09.787" v="141" actId="20577"/>
          <ac:spMkLst>
            <pc:docMk/>
            <pc:sldMk cId="3726592535" sldId="560"/>
            <ac:spMk id="5" creationId="{00000000-0000-0000-0000-000000000000}"/>
          </ac:spMkLst>
        </pc:spChg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2717336506" sldId="655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855127840" sldId="656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3730994161" sldId="657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9510479" sldId="658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145945087" sldId="659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1822090376" sldId="660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3063907774" sldId="661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3186046312" sldId="662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4065173650" sldId="663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2088071753" sldId="664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2078928045" sldId="665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610233824" sldId="666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212367658" sldId="667"/>
        </pc:sldMkLst>
      </pc:sldChg>
      <pc:sldChg chg="add">
        <pc:chgData name="Wittman, Barry" userId="bff186cd-6ce8-41ba-8e8c-e85cdef216de" providerId="ADAL" clId="{865EB764-6876-4406-94C3-0774D2AB8D08}" dt="2025-09-17T17:57:17.260" v="111"/>
        <pc:sldMkLst>
          <pc:docMk/>
          <pc:sldMk cId="915646868" sldId="668"/>
        </pc:sldMkLst>
      </pc:sldChg>
      <pc:sldChg chg="add del">
        <pc:chgData name="Wittman, Barry" userId="bff186cd-6ce8-41ba-8e8c-e85cdef216de" providerId="ADAL" clId="{865EB764-6876-4406-94C3-0774D2AB8D08}" dt="2025-09-17T17:57:15.063" v="110" actId="2696"/>
        <pc:sldMkLst>
          <pc:docMk/>
          <pc:sldMk cId="1781663281" sldId="669"/>
        </pc:sldMkLst>
      </pc:sldChg>
      <pc:sldChg chg="add del">
        <pc:chgData name="Wittman, Barry" userId="bff186cd-6ce8-41ba-8e8c-e85cdef216de" providerId="ADAL" clId="{865EB764-6876-4406-94C3-0774D2AB8D08}" dt="2025-09-17T17:57:15.063" v="109" actId="2696"/>
        <pc:sldMkLst>
          <pc:docMk/>
          <pc:sldMk cId="3061344507" sldId="670"/>
        </pc:sldMkLst>
      </pc:sldChg>
      <pc:sldChg chg="add del">
        <pc:chgData name="Wittman, Barry" userId="bff186cd-6ce8-41ba-8e8c-e85cdef216de" providerId="ADAL" clId="{865EB764-6876-4406-94C3-0774D2AB8D08}" dt="2025-09-17T17:57:15.047" v="108" actId="2696"/>
        <pc:sldMkLst>
          <pc:docMk/>
          <pc:sldMk cId="3318279700" sldId="671"/>
        </pc:sldMkLst>
      </pc:sldChg>
      <pc:sldChg chg="add del">
        <pc:chgData name="Wittman, Barry" userId="bff186cd-6ce8-41ba-8e8c-e85cdef216de" providerId="ADAL" clId="{865EB764-6876-4406-94C3-0774D2AB8D08}" dt="2025-09-17T17:57:15.047" v="107" actId="2696"/>
        <pc:sldMkLst>
          <pc:docMk/>
          <pc:sldMk cId="661736980" sldId="672"/>
        </pc:sldMkLst>
      </pc:sldChg>
      <pc:sldChg chg="add del">
        <pc:chgData name="Wittman, Barry" userId="bff186cd-6ce8-41ba-8e8c-e85cdef216de" providerId="ADAL" clId="{865EB764-6876-4406-94C3-0774D2AB8D08}" dt="2025-09-17T17:57:15.031" v="106" actId="2696"/>
        <pc:sldMkLst>
          <pc:docMk/>
          <pc:sldMk cId="2467103747" sldId="673"/>
        </pc:sldMkLst>
      </pc:sldChg>
      <pc:sldChg chg="add del">
        <pc:chgData name="Wittman, Barry" userId="bff186cd-6ce8-41ba-8e8c-e85cdef216de" providerId="ADAL" clId="{865EB764-6876-4406-94C3-0774D2AB8D08}" dt="2025-09-17T17:57:15.031" v="105" actId="2696"/>
        <pc:sldMkLst>
          <pc:docMk/>
          <pc:sldMk cId="4210718017" sldId="674"/>
        </pc:sldMkLst>
      </pc:sldChg>
      <pc:sldChg chg="add del">
        <pc:chgData name="Wittman, Barry" userId="bff186cd-6ce8-41ba-8e8c-e85cdef216de" providerId="ADAL" clId="{865EB764-6876-4406-94C3-0774D2AB8D08}" dt="2025-09-17T17:57:15.031" v="104" actId="2696"/>
        <pc:sldMkLst>
          <pc:docMk/>
          <pc:sldMk cId="1086585094" sldId="675"/>
        </pc:sldMkLst>
      </pc:sldChg>
      <pc:sldChg chg="add del">
        <pc:chgData name="Wittman, Barry" userId="bff186cd-6ce8-41ba-8e8c-e85cdef216de" providerId="ADAL" clId="{865EB764-6876-4406-94C3-0774D2AB8D08}" dt="2025-09-17T17:57:15.016" v="102" actId="2696"/>
        <pc:sldMkLst>
          <pc:docMk/>
          <pc:sldMk cId="3923039305" sldId="677"/>
        </pc:sldMkLst>
      </pc:sldChg>
      <pc:sldChg chg="add del">
        <pc:chgData name="Wittman, Barry" userId="bff186cd-6ce8-41ba-8e8c-e85cdef216de" providerId="ADAL" clId="{865EB764-6876-4406-94C3-0774D2AB8D08}" dt="2025-09-17T17:57:15" v="101" actId="2696"/>
        <pc:sldMkLst>
          <pc:docMk/>
          <pc:sldMk cId="3394289753" sldId="678"/>
        </pc:sldMkLst>
      </pc:sldChg>
      <pc:sldChg chg="add del">
        <pc:chgData name="Wittman, Barry" userId="bff186cd-6ce8-41ba-8e8c-e85cdef216de" providerId="ADAL" clId="{865EB764-6876-4406-94C3-0774D2AB8D08}" dt="2025-09-17T17:57:15" v="100" actId="2696"/>
        <pc:sldMkLst>
          <pc:docMk/>
          <pc:sldMk cId="1327609344" sldId="679"/>
        </pc:sldMkLst>
      </pc:sldChg>
      <pc:sldChg chg="add del">
        <pc:chgData name="Wittman, Barry" userId="bff186cd-6ce8-41ba-8e8c-e85cdef216de" providerId="ADAL" clId="{865EB764-6876-4406-94C3-0774D2AB8D08}" dt="2025-09-17T17:57:14.985" v="99" actId="2696"/>
        <pc:sldMkLst>
          <pc:docMk/>
          <pc:sldMk cId="3707108009" sldId="680"/>
        </pc:sldMkLst>
      </pc:sldChg>
      <pc:sldChg chg="add del">
        <pc:chgData name="Wittman, Barry" userId="bff186cd-6ce8-41ba-8e8c-e85cdef216de" providerId="ADAL" clId="{865EB764-6876-4406-94C3-0774D2AB8D08}" dt="2025-09-17T17:57:14.969" v="95" actId="2696"/>
        <pc:sldMkLst>
          <pc:docMk/>
          <pc:sldMk cId="382847100" sldId="684"/>
        </pc:sldMkLst>
      </pc:sldChg>
      <pc:sldChg chg="add del">
        <pc:chgData name="Wittman, Barry" userId="bff186cd-6ce8-41ba-8e8c-e85cdef216de" providerId="ADAL" clId="{865EB764-6876-4406-94C3-0774D2AB8D08}" dt="2025-09-17T17:57:14.953" v="91" actId="2696"/>
        <pc:sldMkLst>
          <pc:docMk/>
          <pc:sldMk cId="1823167307" sldId="686"/>
        </pc:sldMkLst>
      </pc:sldChg>
      <pc:sldChg chg="add del">
        <pc:chgData name="Wittman, Barry" userId="bff186cd-6ce8-41ba-8e8c-e85cdef216de" providerId="ADAL" clId="{865EB764-6876-4406-94C3-0774D2AB8D08}" dt="2025-09-17T17:57:14.938" v="90" actId="2696"/>
        <pc:sldMkLst>
          <pc:docMk/>
          <pc:sldMk cId="3297116633" sldId="687"/>
        </pc:sldMkLst>
      </pc:sldChg>
      <pc:sldChg chg="add del">
        <pc:chgData name="Wittman, Barry" userId="bff186cd-6ce8-41ba-8e8c-e85cdef216de" providerId="ADAL" clId="{865EB764-6876-4406-94C3-0774D2AB8D08}" dt="2025-09-17T17:57:14.938" v="89" actId="2696"/>
        <pc:sldMkLst>
          <pc:docMk/>
          <pc:sldMk cId="3073197175" sldId="688"/>
        </pc:sldMkLst>
      </pc:sldChg>
      <pc:sldChg chg="add del">
        <pc:chgData name="Wittman, Barry" userId="bff186cd-6ce8-41ba-8e8c-e85cdef216de" providerId="ADAL" clId="{865EB764-6876-4406-94C3-0774D2AB8D08}" dt="2025-09-17T17:57:14.938" v="88" actId="2696"/>
        <pc:sldMkLst>
          <pc:docMk/>
          <pc:sldMk cId="2418903767" sldId="689"/>
        </pc:sldMkLst>
      </pc:sldChg>
      <pc:sldChg chg="add del">
        <pc:chgData name="Wittman, Barry" userId="bff186cd-6ce8-41ba-8e8c-e85cdef216de" providerId="ADAL" clId="{865EB764-6876-4406-94C3-0774D2AB8D08}" dt="2025-09-17T17:57:14.922" v="87" actId="2696"/>
        <pc:sldMkLst>
          <pc:docMk/>
          <pc:sldMk cId="108457031" sldId="690"/>
        </pc:sldMkLst>
      </pc:sldChg>
      <pc:sldChg chg="add del">
        <pc:chgData name="Wittman, Barry" userId="bff186cd-6ce8-41ba-8e8c-e85cdef216de" providerId="ADAL" clId="{865EB764-6876-4406-94C3-0774D2AB8D08}" dt="2025-09-17T17:57:14.953" v="93" actId="2696"/>
        <pc:sldMkLst>
          <pc:docMk/>
          <pc:sldMk cId="2471496597" sldId="725"/>
        </pc:sldMkLst>
      </pc:sldChg>
      <pc:sldChg chg="add del">
        <pc:chgData name="Wittman, Barry" userId="bff186cd-6ce8-41ba-8e8c-e85cdef216de" providerId="ADAL" clId="{865EB764-6876-4406-94C3-0774D2AB8D08}" dt="2025-09-17T17:57:14.953" v="92" actId="2696"/>
        <pc:sldMkLst>
          <pc:docMk/>
          <pc:sldMk cId="3152674512" sldId="726"/>
        </pc:sldMkLst>
      </pc:sldChg>
      <pc:sldChg chg="add del">
        <pc:chgData name="Wittman, Barry" userId="bff186cd-6ce8-41ba-8e8c-e85cdef216de" providerId="ADAL" clId="{865EB764-6876-4406-94C3-0774D2AB8D08}" dt="2025-09-17T17:57:15.016" v="103" actId="2696"/>
        <pc:sldMkLst>
          <pc:docMk/>
          <pc:sldMk cId="3946856813" sldId="727"/>
        </pc:sldMkLst>
      </pc:sldChg>
      <pc:sldChg chg="add del">
        <pc:chgData name="Wittman, Barry" userId="bff186cd-6ce8-41ba-8e8c-e85cdef216de" providerId="ADAL" clId="{865EB764-6876-4406-94C3-0774D2AB8D08}" dt="2025-09-17T17:57:14.985" v="98" actId="2696"/>
        <pc:sldMkLst>
          <pc:docMk/>
          <pc:sldMk cId="856501513" sldId="728"/>
        </pc:sldMkLst>
      </pc:sldChg>
      <pc:sldChg chg="add del">
        <pc:chgData name="Wittman, Barry" userId="bff186cd-6ce8-41ba-8e8c-e85cdef216de" providerId="ADAL" clId="{865EB764-6876-4406-94C3-0774D2AB8D08}" dt="2025-09-17T17:57:14.985" v="97" actId="2696"/>
        <pc:sldMkLst>
          <pc:docMk/>
          <pc:sldMk cId="932741068" sldId="729"/>
        </pc:sldMkLst>
      </pc:sldChg>
      <pc:sldChg chg="add del">
        <pc:chgData name="Wittman, Barry" userId="bff186cd-6ce8-41ba-8e8c-e85cdef216de" providerId="ADAL" clId="{865EB764-6876-4406-94C3-0774D2AB8D08}" dt="2025-09-17T17:57:14.969" v="96" actId="2696"/>
        <pc:sldMkLst>
          <pc:docMk/>
          <pc:sldMk cId="1550783660" sldId="730"/>
        </pc:sldMkLst>
      </pc:sldChg>
      <pc:sldChg chg="add del">
        <pc:chgData name="Wittman, Barry" userId="bff186cd-6ce8-41ba-8e8c-e85cdef216de" providerId="ADAL" clId="{865EB764-6876-4406-94C3-0774D2AB8D08}" dt="2025-09-17T17:57:14.969" v="94" actId="2696"/>
        <pc:sldMkLst>
          <pc:docMk/>
          <pc:sldMk cId="367798645" sldId="731"/>
        </pc:sldMkLst>
      </pc:sldChg>
      <pc:sldChg chg="modSp">
        <pc:chgData name="Wittman, Barry" userId="bff186cd-6ce8-41ba-8e8c-e85cdef216de" providerId="ADAL" clId="{865EB764-6876-4406-94C3-0774D2AB8D08}" dt="2025-09-17T17:56:51.099" v="62" actId="20577"/>
        <pc:sldMkLst>
          <pc:docMk/>
          <pc:sldMk cId="1998706286" sldId="732"/>
        </pc:sldMkLst>
        <pc:spChg chg="mod">
          <ac:chgData name="Wittman, Barry" userId="bff186cd-6ce8-41ba-8e8c-e85cdef216de" providerId="ADAL" clId="{865EB764-6876-4406-94C3-0774D2AB8D08}" dt="2025-09-17T17:56:51.099" v="62" actId="20577"/>
          <ac:spMkLst>
            <pc:docMk/>
            <pc:sldMk cId="1998706286" sldId="732"/>
            <ac:spMk id="2" creationId="{0B39BBFD-7740-4466-BBE8-8097AEB4804B}"/>
          </ac:spMkLst>
        </pc:spChg>
      </pc:sldChg>
      <pc:sldChg chg="modSp add ord">
        <pc:chgData name="Wittman, Barry" userId="bff186cd-6ce8-41ba-8e8c-e85cdef216de" providerId="ADAL" clId="{865EB764-6876-4406-94C3-0774D2AB8D08}" dt="2025-09-17T17:58:18.036" v="162" actId="20577"/>
        <pc:sldMkLst>
          <pc:docMk/>
          <pc:sldMk cId="3097893240" sldId="733"/>
        </pc:sldMkLst>
        <pc:spChg chg="mod">
          <ac:chgData name="Wittman, Barry" userId="bff186cd-6ce8-41ba-8e8c-e85cdef216de" providerId="ADAL" clId="{865EB764-6876-4406-94C3-0774D2AB8D08}" dt="2025-09-17T17:58:18.036" v="162" actId="20577"/>
          <ac:spMkLst>
            <pc:docMk/>
            <pc:sldMk cId="3097893240" sldId="733"/>
            <ac:spMk id="2" creationId="{6DD44C07-A298-43DF-8208-C6F0C393068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6 </a:t>
            </a:r>
            <a:r>
              <a:rPr lang="en-US"/>
              <a:t>- Friday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 quantum computer could  do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Break all popular public key cryptography</a:t>
                </a:r>
              </a:p>
              <a:p>
                <a:pPr lvl="1"/>
                <a:r>
                  <a:rPr lang="en-US" dirty="0"/>
                  <a:t>The RSA, El Gamal, and Elliptic Curve public key systems can all be broken by Shor's algorithm</a:t>
                </a:r>
              </a:p>
              <a:p>
                <a:pPr lvl="1"/>
                <a:r>
                  <a:rPr lang="en-US" dirty="0"/>
                  <a:t>But  there are some other systems out there that are not known to be vulnerable to quantum algorithms</a:t>
                </a:r>
              </a:p>
              <a:p>
                <a:r>
                  <a:rPr lang="en-US" dirty="0"/>
                  <a:t>Get a quadratic speedup when trying to brute force symmetric ciphers like AES</a:t>
                </a:r>
              </a:p>
              <a:p>
                <a:pPr lvl="1"/>
                <a:r>
                  <a:rPr lang="en-US" dirty="0"/>
                  <a:t>Meaning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/>
                  <a:t> attempts might be needed instead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Suggests that key lengths should be doubled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94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quantum computers have done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2001: Factor 15 into 3 × 5</a:t>
            </a:r>
          </a:p>
          <a:p>
            <a:r>
              <a:rPr lang="en-US" dirty="0"/>
              <a:t>2012: Factor 21 into 3 × 7</a:t>
            </a:r>
          </a:p>
          <a:p>
            <a:r>
              <a:rPr lang="en-US" dirty="0"/>
              <a:t>2012: Factor 143 into 11 × 13</a:t>
            </a:r>
          </a:p>
          <a:p>
            <a:r>
              <a:rPr lang="en-US" dirty="0"/>
              <a:t>2012: Factor 56153 into 241 × 233 (although not realized until 2014)</a:t>
            </a:r>
          </a:p>
          <a:p>
            <a:r>
              <a:rPr lang="en-US" dirty="0"/>
              <a:t>2019: A Google quantum computer sampled a random quantum circuit 1,000,000 times in just over 3 minutes when simulating it with a supercomputer would have taken 10,000 years …</a:t>
            </a:r>
          </a:p>
          <a:p>
            <a:r>
              <a:rPr lang="en-US" dirty="0"/>
              <a:t>2022: Factor 261980999226229 into 15538213 × 16860433 (but using a kind of quantum computer that probably won't work for much larger numbers)</a:t>
            </a:r>
          </a:p>
          <a:p>
            <a:r>
              <a:rPr lang="en-US" dirty="0"/>
              <a:t>2024: Google quantum computer did </a:t>
            </a:r>
            <a:r>
              <a:rPr lang="en-US" i="1" dirty="0"/>
              <a:t>something</a:t>
            </a:r>
            <a:r>
              <a:rPr lang="en-US" dirty="0"/>
              <a:t> in 5 minutes they claim would take a supercomputer 10 septillion years to solve … </a:t>
            </a:r>
          </a:p>
          <a:p>
            <a:r>
              <a:rPr lang="en-US" dirty="0"/>
              <a:t>There is some progress!</a:t>
            </a:r>
          </a:p>
          <a:p>
            <a:r>
              <a:rPr lang="en-US" dirty="0"/>
              <a:t>The bigger factoring ones are using a different approach to quantum computing than Shor's algorithm</a:t>
            </a:r>
          </a:p>
          <a:p>
            <a:r>
              <a:rPr lang="en-US" dirty="0"/>
              <a:t>A breakthrough could be soon …</a:t>
            </a:r>
          </a:p>
        </p:txBody>
      </p:sp>
    </p:spTree>
    <p:extLst>
      <p:ext uri="{BB962C8B-B14F-4D97-AF65-F5344CB8AC3E}">
        <p14:creationId xmlns:p14="http://schemas.microsoft.com/office/powerpoint/2010/main" val="182209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 are lots of approaches for making quantum computers</a:t>
            </a:r>
          </a:p>
          <a:p>
            <a:pPr lvl="1"/>
            <a:r>
              <a:rPr lang="en-US" dirty="0"/>
              <a:t>But none of them look very good yet</a:t>
            </a:r>
          </a:p>
          <a:p>
            <a:r>
              <a:rPr lang="en-US" dirty="0"/>
              <a:t>It's hard to make qubits that behave right</a:t>
            </a:r>
          </a:p>
          <a:p>
            <a:r>
              <a:rPr lang="en-US" dirty="0"/>
              <a:t>It's hard to make algorithms that efficiently query the qubits</a:t>
            </a:r>
          </a:p>
          <a:p>
            <a:r>
              <a:rPr lang="en-US" dirty="0"/>
              <a:t>A phenomenon called quantum </a:t>
            </a:r>
            <a:r>
              <a:rPr lang="en-US" dirty="0" err="1"/>
              <a:t>decoherence</a:t>
            </a:r>
            <a:r>
              <a:rPr lang="en-US" dirty="0"/>
              <a:t> causes </a:t>
            </a:r>
            <a:r>
              <a:rPr lang="en-US" dirty="0" err="1"/>
              <a:t>qubits</a:t>
            </a:r>
            <a:r>
              <a:rPr lang="en-US" dirty="0"/>
              <a:t> to lose their superposition</a:t>
            </a:r>
          </a:p>
          <a:p>
            <a:pPr lvl="1"/>
            <a:r>
              <a:rPr lang="en-US" dirty="0"/>
              <a:t>Some quantum computers have to be cooled to almost absolute zero to reduce </a:t>
            </a:r>
            <a:r>
              <a:rPr lang="en-US" dirty="0" err="1"/>
              <a:t>decoherence</a:t>
            </a:r>
            <a:endParaRPr lang="en-US" dirty="0"/>
          </a:p>
          <a:p>
            <a:r>
              <a:rPr lang="en-US" dirty="0"/>
              <a:t>D-Wave is the best known quantum computer manufacturer</a:t>
            </a:r>
          </a:p>
          <a:p>
            <a:pPr lvl="1"/>
            <a:r>
              <a:rPr lang="en-US" dirty="0"/>
              <a:t>So far, none of their computers outperform classical computers on tasks that most people care about</a:t>
            </a:r>
          </a:p>
        </p:txBody>
      </p:sp>
    </p:spTree>
    <p:extLst>
      <p:ext uri="{BB962C8B-B14F-4D97-AF65-F5344CB8AC3E}">
        <p14:creationId xmlns:p14="http://schemas.microsoft.com/office/powerpoint/2010/main" val="306390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B8B2E-844C-4F21-A0DB-3327A90F2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resistant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D0FB8-BC44-408C-81B8-850B99638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Because of potential quantum advances, cryptographers have worked on quantum-resistant algorithms, also called post-quantum cryptography (PQC)</a:t>
            </a:r>
          </a:p>
          <a:p>
            <a:pPr lvl="1"/>
            <a:r>
              <a:rPr lang="en-US" dirty="0" err="1"/>
              <a:t>Kyber</a:t>
            </a:r>
            <a:r>
              <a:rPr lang="en-US" dirty="0"/>
              <a:t> is a key encapsulation mechanism with 512, 768, and 1024 bit keys that is supposed to be as strong as AES with 128, 192, and 256 bit keys, in a quantum environment</a:t>
            </a:r>
          </a:p>
          <a:p>
            <a:pPr lvl="1"/>
            <a:r>
              <a:rPr lang="en-US" dirty="0"/>
              <a:t>It shares symmetric keys (like AES), instead of something like RSA or Diffie-Hellman</a:t>
            </a:r>
          </a:p>
          <a:p>
            <a:pPr lvl="1"/>
            <a:r>
              <a:rPr lang="en-US" dirty="0"/>
              <a:t>It uses lattice theory, a deep math thing</a:t>
            </a:r>
          </a:p>
          <a:p>
            <a:pPr lvl="1"/>
            <a:r>
              <a:rPr lang="en-US" dirty="0"/>
              <a:t>There are also hash-based approaches to PQC</a:t>
            </a:r>
          </a:p>
          <a:p>
            <a:r>
              <a:rPr lang="en-US" dirty="0"/>
              <a:t>AES using 256 bit keys is considered quantum secure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33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communication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other (and possibly more useful) way to use quantum mechanics is as a way to send secret information</a:t>
            </a:r>
          </a:p>
          <a:p>
            <a:r>
              <a:rPr lang="en-US" dirty="0"/>
              <a:t>To do so, Sam (the sender) sends Ruth (the receiver) photons</a:t>
            </a:r>
          </a:p>
          <a:p>
            <a:r>
              <a:rPr lang="en-US" dirty="0"/>
              <a:t>What's really remarkable about this kind of quantum cryptography is that no one can eavesdrop on it</a:t>
            </a:r>
          </a:p>
        </p:txBody>
      </p:sp>
    </p:spTree>
    <p:extLst>
      <p:ext uri="{BB962C8B-B14F-4D97-AF65-F5344CB8AC3E}">
        <p14:creationId xmlns:p14="http://schemas.microsoft.com/office/powerpoint/2010/main" val="318604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setup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Light travels with a certain orientation, called its </a:t>
                </a:r>
                <a:r>
                  <a:rPr lang="en-US" b="1" dirty="0"/>
                  <a:t>polarization</a:t>
                </a:r>
              </a:p>
              <a:p>
                <a:r>
                  <a:rPr lang="en-US" dirty="0"/>
                  <a:t>Real polarization can be between 0° and 180° (the book says 360 °, but the wave goes up and down, so it doesn't really make sense to say that)</a:t>
                </a:r>
              </a:p>
              <a:p>
                <a:r>
                  <a:rPr lang="en-US" dirty="0"/>
                  <a:t>We can break it down into 4 directions by rounding</a:t>
                </a:r>
                <a:r>
                  <a:rPr lang="en-US" dirty="0">
                    <a:ea typeface="Cambria Math" panose="020405030504060302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↗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↘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It's critically important that it's hard to distinguish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↗</m:t>
                    </m:r>
                  </m:oMath>
                </a14:m>
                <a:r>
                  <a:rPr lang="en-US" dirty="0"/>
                  <a:t> and hard to distinguish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↘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 descr="Arrow north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762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Arrow east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905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Arrow southeast.sv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1428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Arrow north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762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Arrow southeast.sv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1428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Arrow northeast.sv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1428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17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For each bit Sam wants to send, he randomly decides if he's sending straight or diagonal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Ruth also randomly decides if she's receiving straight or diagonal</a:t>
                </a:r>
              </a:p>
              <a:p>
                <a:pPr lvl="1"/>
                <a:r>
                  <a:rPr lang="en-US" dirty="0"/>
                  <a:t>If she uses the wrong filter,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</m:t>
                    </m:r>
                  </m:oMath>
                </a14:m>
                <a:r>
                  <a:rPr lang="en-US" dirty="0"/>
                  <a:t> will be confused with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↗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will be confused with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↘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 b="-1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3200401" y="2971800"/>
              <a:ext cx="6096001" cy="1371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35466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35466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35466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Basis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Filter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Straight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→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Diagonal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↗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↘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3200401" y="2971800"/>
              <a:ext cx="6096001" cy="1371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35466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35466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35466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Basis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Filter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Straight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1351" t="-107895" r="-202252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50224" t="-107895" r="-101345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51802" t="-107895" r="-1802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Diagonal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50224" t="-210667" r="-101345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51802" t="-210667" r="-1802" b="-29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88071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Ruth receives symbols, but she isn't sure what she got</a:t>
            </a:r>
          </a:p>
          <a:p>
            <a:r>
              <a:rPr lang="en-US" dirty="0"/>
              <a:t>On a public channel, she tells Sam which basis she was using for each bit</a:t>
            </a:r>
          </a:p>
          <a:p>
            <a:r>
              <a:rPr lang="en-US" dirty="0"/>
              <a:t>Then Sam knows which ones she would have gotten right and which ones she would have gotten wrong</a:t>
            </a:r>
          </a:p>
          <a:p>
            <a:r>
              <a:rPr lang="en-US" dirty="0"/>
              <a:t>He tells her which ones she would have gotten right</a:t>
            </a:r>
          </a:p>
          <a:p>
            <a:r>
              <a:rPr lang="en-US" dirty="0"/>
              <a:t>Those are the ones that they keep</a:t>
            </a:r>
          </a:p>
        </p:txBody>
      </p:sp>
    </p:spTree>
    <p:extLst>
      <p:ext uri="{BB962C8B-B14F-4D97-AF65-F5344CB8AC3E}">
        <p14:creationId xmlns:p14="http://schemas.microsoft.com/office/powerpoint/2010/main" val="207892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It's not a great way to send a message</a:t>
            </a:r>
          </a:p>
          <a:p>
            <a:r>
              <a:rPr lang="en-US" dirty="0"/>
              <a:t>But it is a great way to agree on random bits</a:t>
            </a:r>
          </a:p>
          <a:p>
            <a:pPr lvl="1"/>
            <a:r>
              <a:rPr lang="en-US" dirty="0"/>
              <a:t>In other words, a session key for regular communication</a:t>
            </a:r>
          </a:p>
          <a:p>
            <a:r>
              <a:rPr lang="en-US" dirty="0"/>
              <a:t>If Eve is eavesdropping, quantum properties say that she'll disturb the polarization of the photons</a:t>
            </a:r>
          </a:p>
          <a:p>
            <a:r>
              <a:rPr lang="en-US" dirty="0"/>
              <a:t>Thus, Ruth will get garbage</a:t>
            </a:r>
          </a:p>
          <a:p>
            <a:r>
              <a:rPr lang="en-US" dirty="0"/>
              <a:t>To make sure that no one is eavesdropping, Sam and Ruth share some bits publically, to see if they agree</a:t>
            </a:r>
          </a:p>
        </p:txBody>
      </p:sp>
    </p:spTree>
    <p:extLst>
      <p:ext uri="{BB962C8B-B14F-4D97-AF65-F5344CB8AC3E}">
        <p14:creationId xmlns:p14="http://schemas.microsoft.com/office/powerpoint/2010/main" val="61023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importantly, the process is inefficient</a:t>
            </a:r>
          </a:p>
          <a:p>
            <a:pPr lvl="1"/>
            <a:r>
              <a:rPr lang="en-US" dirty="0"/>
              <a:t>On average, half of the bits are bad, since Ruth had the wrong filter</a:t>
            </a:r>
          </a:p>
          <a:p>
            <a:pPr lvl="1"/>
            <a:r>
              <a:rPr lang="en-US" dirty="0"/>
              <a:t>Even more bits have to be ignored in order to do error checking and testing to see if there was an eavesdropper</a:t>
            </a:r>
          </a:p>
          <a:p>
            <a:r>
              <a:rPr lang="en-US" dirty="0"/>
              <a:t>Making the actual photon guns isn't easy, although a kind of pulsed laser has been successfully used</a:t>
            </a:r>
          </a:p>
          <a:p>
            <a:r>
              <a:rPr lang="en-US" dirty="0"/>
              <a:t>Another problem is that you have to have an optical quantum channel with anyone you want to exchange a key with</a:t>
            </a:r>
          </a:p>
          <a:p>
            <a:pPr lvl="1"/>
            <a:r>
              <a:rPr lang="en-US" dirty="0"/>
              <a:t>Either through the atmosphere or through fiber optics</a:t>
            </a:r>
          </a:p>
        </p:txBody>
      </p:sp>
    </p:spTree>
    <p:extLst>
      <p:ext uri="{BB962C8B-B14F-4D97-AF65-F5344CB8AC3E}">
        <p14:creationId xmlns:p14="http://schemas.microsoft.com/office/powerpoint/2010/main" val="21236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Exam 1!</a:t>
            </a:r>
          </a:p>
          <a:p>
            <a:endParaRPr lang="en-US" dirty="0"/>
          </a:p>
          <a:p>
            <a:r>
              <a:rPr lang="en-US" dirty="0"/>
              <a:t>Before that:</a:t>
            </a:r>
          </a:p>
          <a:p>
            <a:pPr lvl="1"/>
            <a:r>
              <a:rPr lang="en-US" dirty="0"/>
              <a:t>Review</a:t>
            </a:r>
          </a:p>
          <a:p>
            <a:pPr lvl="1"/>
            <a:r>
              <a:rPr lang="en-US" dirty="0"/>
              <a:t>Attacks against hash functions</a:t>
            </a:r>
          </a:p>
          <a:p>
            <a:pPr lvl="1"/>
            <a:r>
              <a:rPr lang="en-US" dirty="0"/>
              <a:t>Digital signatures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technology is moving from theory into practice</a:t>
            </a:r>
          </a:p>
          <a:p>
            <a:r>
              <a:rPr lang="en-US" dirty="0"/>
              <a:t>Government labs in the US and the UK have tested devices working through the atmosphere at up to 45 km</a:t>
            </a:r>
          </a:p>
          <a:p>
            <a:r>
              <a:rPr lang="en-US" dirty="0"/>
              <a:t>Businesses that want to send high security traffic may negotiate keys using quantum key distribution in our lifetimes</a:t>
            </a:r>
          </a:p>
        </p:txBody>
      </p:sp>
    </p:spTree>
    <p:extLst>
      <p:ext uri="{BB962C8B-B14F-4D97-AF65-F5344CB8AC3E}">
        <p14:creationId xmlns:p14="http://schemas.microsoft.com/office/powerpoint/2010/main" val="91564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Security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63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now, we will be pretty broad in our definition of programs</a:t>
            </a:r>
          </a:p>
          <a:p>
            <a:pPr lvl="1"/>
            <a:r>
              <a:rPr lang="en-US" dirty="0"/>
              <a:t>OS</a:t>
            </a:r>
          </a:p>
          <a:p>
            <a:pPr lvl="1"/>
            <a:r>
              <a:rPr lang="en-US" dirty="0"/>
              <a:t>Applications</a:t>
            </a:r>
          </a:p>
          <a:p>
            <a:pPr lvl="1"/>
            <a:r>
              <a:rPr lang="en-US" dirty="0"/>
              <a:t>Databases</a:t>
            </a:r>
          </a:p>
          <a:p>
            <a:pPr lvl="1"/>
            <a:r>
              <a:rPr lang="en-US" dirty="0"/>
              <a:t>Almost any other software</a:t>
            </a:r>
          </a:p>
          <a:p>
            <a:r>
              <a:rPr lang="en-US" dirty="0"/>
              <a:t>What is a secure program?</a:t>
            </a:r>
          </a:p>
          <a:p>
            <a:r>
              <a:rPr lang="en-US" dirty="0"/>
              <a:t>How do we know?</a:t>
            </a:r>
          </a:p>
          <a:p>
            <a:r>
              <a:rPr lang="en-US" dirty="0"/>
              <a:t>How do we keep programs free from flaws?</a:t>
            </a:r>
          </a:p>
          <a:p>
            <a:r>
              <a:rPr lang="en-US" dirty="0"/>
              <a:t>How do we protect computing resources against programs that contain flaws?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34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Fixing faults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judge security by the number of faults found in a program</a:t>
            </a:r>
          </a:p>
          <a:p>
            <a:r>
              <a:rPr lang="en-US" dirty="0"/>
              <a:t>Count the number of faults found and fixed</a:t>
            </a:r>
          </a:p>
          <a:p>
            <a:pPr lvl="1"/>
            <a:r>
              <a:rPr lang="en-US" dirty="0"/>
              <a:t>Program is good if it has few faults to begin with, right?</a:t>
            </a:r>
          </a:p>
          <a:p>
            <a:pPr lvl="1"/>
            <a:r>
              <a:rPr lang="en-US" dirty="0"/>
              <a:t>But isn't the program good if we've fixed a lot of faults?</a:t>
            </a:r>
          </a:p>
          <a:p>
            <a:pPr lvl="1"/>
            <a:r>
              <a:rPr lang="en-US" dirty="0"/>
              <a:t>Which is more meaningful?</a:t>
            </a:r>
          </a:p>
        </p:txBody>
      </p:sp>
    </p:spTree>
    <p:extLst>
      <p:ext uri="{BB962C8B-B14F-4D97-AF65-F5344CB8AC3E}">
        <p14:creationId xmlns:p14="http://schemas.microsoft.com/office/powerpoint/2010/main" val="331827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Penetrate and patch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early days, security was shown by finding faults and patching them</a:t>
            </a:r>
          </a:p>
          <a:p>
            <a:r>
              <a:rPr lang="en-US" dirty="0"/>
              <a:t>Unfortunately, patching a fault often led to creating another one</a:t>
            </a:r>
          </a:p>
          <a:p>
            <a:r>
              <a:rPr lang="en-US" dirty="0"/>
              <a:t>Why?</a:t>
            </a:r>
          </a:p>
          <a:p>
            <a:pPr lvl="1"/>
            <a:r>
              <a:rPr lang="en-US" dirty="0"/>
              <a:t>The patch fixed a narrow problem, but the cause was more general</a:t>
            </a:r>
          </a:p>
          <a:p>
            <a:pPr lvl="1"/>
            <a:r>
              <a:rPr lang="en-US" dirty="0"/>
              <a:t>The fault had non-obvious side effects</a:t>
            </a:r>
          </a:p>
          <a:p>
            <a:pPr lvl="1"/>
            <a:r>
              <a:rPr lang="en-US" dirty="0"/>
              <a:t>Fixing one problem caused a problem somewhere else</a:t>
            </a:r>
          </a:p>
          <a:p>
            <a:pPr lvl="1"/>
            <a:r>
              <a:rPr lang="en-US" dirty="0"/>
              <a:t>The fault was poorly fixed because a proper fix might impact functionality or performance</a:t>
            </a:r>
          </a:p>
        </p:txBody>
      </p:sp>
    </p:spTree>
    <p:extLst>
      <p:ext uri="{BB962C8B-B14F-4D97-AF65-F5344CB8AC3E}">
        <p14:creationId xmlns:p14="http://schemas.microsoft.com/office/powerpoint/2010/main" val="66173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talk about software </a:t>
            </a:r>
            <a:r>
              <a:rPr lang="en-US" b="1" dirty="0"/>
              <a:t>bugs</a:t>
            </a:r>
            <a:r>
              <a:rPr lang="en-US" dirty="0"/>
              <a:t>, but the term is vague</a:t>
            </a:r>
          </a:p>
          <a:p>
            <a:r>
              <a:rPr lang="en-US" dirty="0"/>
              <a:t>The IEEE favors the following:</a:t>
            </a:r>
          </a:p>
          <a:p>
            <a:pPr lvl="1"/>
            <a:r>
              <a:rPr lang="en-US" b="1" dirty="0"/>
              <a:t>Error:</a:t>
            </a:r>
            <a:r>
              <a:rPr lang="en-US" dirty="0"/>
              <a:t> A human mistake in developing software (bad design, bad implementation, typo… )</a:t>
            </a:r>
          </a:p>
          <a:p>
            <a:pPr lvl="1"/>
            <a:r>
              <a:rPr lang="en-US" b="1" dirty="0"/>
              <a:t>Fault:</a:t>
            </a:r>
            <a:r>
              <a:rPr lang="en-US" dirty="0"/>
              <a:t> An incorrect step inside of a program (many faults can be caused by a single error)</a:t>
            </a:r>
          </a:p>
          <a:p>
            <a:pPr lvl="1"/>
            <a:r>
              <a:rPr lang="en-US" b="1" dirty="0"/>
              <a:t>Failure:</a:t>
            </a:r>
            <a:r>
              <a:rPr lang="en-US" dirty="0"/>
              <a:t> A system departing from its required behavior (a failure might not happen if a particular fault is never executed)</a:t>
            </a:r>
          </a:p>
        </p:txBody>
      </p:sp>
    </p:spTree>
    <p:extLst>
      <p:ext uri="{BB962C8B-B14F-4D97-AF65-F5344CB8AC3E}">
        <p14:creationId xmlns:p14="http://schemas.microsoft.com/office/powerpoint/2010/main" val="246710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Unexpected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Unexpected behavior is called a </a:t>
            </a:r>
            <a:r>
              <a:rPr lang="en-US" b="1" dirty="0"/>
              <a:t>program security flaw</a:t>
            </a:r>
          </a:p>
          <a:p>
            <a:r>
              <a:rPr lang="en-US" dirty="0"/>
              <a:t>The IEEE terminology is for software engineering and doesn't match exactly</a:t>
            </a:r>
          </a:p>
          <a:p>
            <a:r>
              <a:rPr lang="en-US" dirty="0"/>
              <a:t>A program security flaw could be a fault or a failure</a:t>
            </a:r>
          </a:p>
          <a:p>
            <a:r>
              <a:rPr lang="en-US" dirty="0"/>
              <a:t>Intentional security incidents are called </a:t>
            </a:r>
            <a:r>
              <a:rPr lang="en-US" b="1" dirty="0"/>
              <a:t>cyber attacks</a:t>
            </a:r>
          </a:p>
          <a:p>
            <a:r>
              <a:rPr lang="en-US" dirty="0"/>
              <a:t>Cyber attacks are not as common as the problems caused by unintentional flaws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1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life so hard?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It's very difficult to eliminate program security flaws for two reasons: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Programs should do a long list of operations correctly and shouldn't do another (possibly infinite) list of operations</a:t>
            </a:r>
          </a:p>
          <a:p>
            <a:pPr lvl="1"/>
            <a:r>
              <a:rPr lang="en-US" dirty="0"/>
              <a:t>The number of combinations to test is staggering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Software engineering develops faster than computer security</a:t>
            </a:r>
          </a:p>
          <a:p>
            <a:pPr lvl="1"/>
            <a:r>
              <a:rPr lang="en-US" dirty="0"/>
              <a:t>We're always playing catch-up</a:t>
            </a:r>
          </a:p>
        </p:txBody>
      </p:sp>
    </p:spTree>
    <p:extLst>
      <p:ext uri="{BB962C8B-B14F-4D97-AF65-F5344CB8AC3E}">
        <p14:creationId xmlns:p14="http://schemas.microsoft.com/office/powerpoint/2010/main" val="108658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Non-malicious program errors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568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Landwehr</a:t>
            </a:r>
            <a:r>
              <a:rPr lang="en-US" dirty="0"/>
              <a:t> et al. divided flaws into intentional and inadvertent</a:t>
            </a:r>
          </a:p>
          <a:p>
            <a:r>
              <a:rPr lang="en-US" dirty="0"/>
              <a:t>The inadvertent flaws were divided into six categories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Validation:</a:t>
            </a:r>
            <a:r>
              <a:rPr lang="en-US" dirty="0"/>
              <a:t> Incomplete or inconsistent permission checks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Domain:</a:t>
            </a:r>
            <a:r>
              <a:rPr lang="en-US" dirty="0"/>
              <a:t> Poorly controlled access to data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Serialization and aliasing:</a:t>
            </a:r>
            <a:r>
              <a:rPr lang="en-US" dirty="0"/>
              <a:t> Mistakes in program flow order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Identification and authentication:</a:t>
            </a:r>
            <a:r>
              <a:rPr lang="en-US" dirty="0"/>
              <a:t> Incorrect basis for authentication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Boundary condition:</a:t>
            </a:r>
            <a:r>
              <a:rPr lang="en-US" dirty="0"/>
              <a:t> Failure on the first or last case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Logic:</a:t>
            </a:r>
            <a:r>
              <a:rPr lang="en-US" dirty="0"/>
              <a:t>  Any mistakes in logic not already covered</a:t>
            </a:r>
          </a:p>
          <a:p>
            <a:r>
              <a:rPr lang="en-US" dirty="0"/>
              <a:t>Other lists have been made, but this one is representative</a:t>
            </a:r>
          </a:p>
          <a:p>
            <a:r>
              <a:rPr lang="en-US" dirty="0"/>
              <a:t>The next slides will cover some common types</a:t>
            </a:r>
          </a:p>
        </p:txBody>
      </p:sp>
    </p:spTree>
    <p:extLst>
      <p:ext uri="{BB962C8B-B14F-4D97-AF65-F5344CB8AC3E}">
        <p14:creationId xmlns:p14="http://schemas.microsoft.com/office/powerpoint/2010/main" val="392303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overflows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</a:t>
            </a:r>
            <a:r>
              <a:rPr lang="en-US" b="1" dirty="0"/>
              <a:t>buffer overflow</a:t>
            </a:r>
            <a:r>
              <a:rPr lang="en-US" dirty="0"/>
              <a:t> happens when data is written past the end (or beginning) of an array</a:t>
            </a:r>
          </a:p>
          <a:p>
            <a:r>
              <a:rPr lang="en-US" dirty="0"/>
              <a:t>Consider the following Java code: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Java, this code will throw 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ArrayIndexOutOfBoundsException</a:t>
            </a:r>
            <a:r>
              <a:rPr lang="en-US" dirty="0"/>
              <a:t>, but it will not write memory where it shouldn't</a:t>
            </a:r>
          </a:p>
          <a:p>
            <a:r>
              <a:rPr lang="en-US" dirty="0"/>
              <a:t>In C/C++, it might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819400"/>
            <a:ext cx="10972800" cy="2286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91440"/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[] buffer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char[10];</a:t>
            </a:r>
          </a:p>
          <a:p>
            <a:pPr marL="91440"/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91440"/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&lt; 10; ++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91440"/>
            <a:r>
              <a:rPr lang="en-US" sz="2400" b="1" dirty="0">
                <a:latin typeface="Courier New" pitchFamily="49" charset="0"/>
                <a:cs typeface="Courier New" pitchFamily="49" charset="0"/>
              </a:rPr>
              <a:t>	buffer[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'A'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91440"/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91440"/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buffer[10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'B'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9428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overflow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could overwrite:</a:t>
            </a:r>
          </a:p>
          <a:p>
            <a:pPr lvl="1"/>
            <a:r>
              <a:rPr lang="en-US" dirty="0"/>
              <a:t>User data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User code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System data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System code</a:t>
            </a: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124200" y="2895600"/>
          <a:ext cx="6096000" cy="370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5001" y="2526268"/>
            <a:ext cx="11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User Data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124200" y="3962400"/>
          <a:ext cx="6096000" cy="370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15001" y="3581400"/>
            <a:ext cx="11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User 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96201" y="3581400"/>
            <a:ext cx="119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User Code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3124200" y="4953000"/>
          <a:ext cx="6096000" cy="370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715001" y="4572000"/>
            <a:ext cx="11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User Data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49926" y="4572000"/>
            <a:ext cx="1470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System Data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3124200" y="6018292"/>
          <a:ext cx="6096000" cy="370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91201" y="5638800"/>
            <a:ext cx="1175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User Data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64097" y="5638800"/>
            <a:ext cx="1486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System Code</a:t>
            </a:r>
          </a:p>
        </p:txBody>
      </p:sp>
    </p:spTree>
    <p:extLst>
      <p:ext uri="{BB962C8B-B14F-4D97-AF65-F5344CB8AC3E}">
        <p14:creationId xmlns:p14="http://schemas.microsoft.com/office/powerpoint/2010/main" val="1327609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  <p:bldP spid="10" grpId="0"/>
      <p:bldP spid="11" grpId="0"/>
      <p:bldP spid="13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overflow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Without the presence of malicious attackers, buffer overflows can corrupt your data (or the system's) or crash your program</a:t>
            </a:r>
          </a:p>
          <a:p>
            <a:r>
              <a:rPr lang="en-US" dirty="0"/>
              <a:t>A malicious attacker can exploit buffer overflows</a:t>
            </a:r>
          </a:p>
          <a:p>
            <a:pPr lvl="1"/>
            <a:r>
              <a:rPr lang="en-US" dirty="0"/>
              <a:t>By inserting data into system data or code so that the system does what he or she wants</a:t>
            </a:r>
          </a:p>
          <a:p>
            <a:pPr lvl="1"/>
            <a:r>
              <a:rPr lang="en-US" dirty="0"/>
              <a:t>By overwriting the stack pointer to cause arbitrary code in the attacker's memory to be executed</a:t>
            </a:r>
          </a:p>
          <a:p>
            <a:r>
              <a:rPr lang="en-US" dirty="0"/>
              <a:t>Memory segmentation makes these attacks less common but still possible</a:t>
            </a:r>
          </a:p>
        </p:txBody>
      </p:sp>
    </p:spTree>
    <p:extLst>
      <p:ext uri="{BB962C8B-B14F-4D97-AF65-F5344CB8AC3E}">
        <p14:creationId xmlns:p14="http://schemas.microsoft.com/office/powerpoint/2010/main" val="370710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Malicious code</a:t>
            </a:r>
          </a:p>
          <a:p>
            <a:r>
              <a:rPr lang="en-US" dirty="0"/>
              <a:t>Start countermeasures</a:t>
            </a:r>
          </a:p>
          <a:p>
            <a:r>
              <a:rPr lang="en-US" dirty="0"/>
              <a:t>Ashley Gutierrez presents</a:t>
            </a:r>
          </a:p>
        </p:txBody>
      </p:sp>
    </p:spTree>
    <p:extLst>
      <p:ext uri="{BB962C8B-B14F-4D97-AF65-F5344CB8AC3E}">
        <p14:creationId xmlns:p14="http://schemas.microsoft.com/office/powerpoint/2010/main" val="267389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sections 3.1, 3.2, and 3.3</a:t>
            </a:r>
          </a:p>
          <a:p>
            <a:r>
              <a:rPr lang="en-US" dirty="0"/>
              <a:t>Start on Project 2</a:t>
            </a:r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9BBFD-7740-4466-BBE8-8097AEB48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Olivia Crespo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10A29-5ACB-4E70-AEB6-74DFA7EF45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6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Cryptography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36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cryptography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people talk about quantum computers in the context of cryptography, they're usually talking about one of two very different things:</a:t>
            </a:r>
          </a:p>
          <a:p>
            <a:pPr lvl="1"/>
            <a:r>
              <a:rPr lang="en-US" dirty="0"/>
              <a:t>Breaking cryptography with quantum computers</a:t>
            </a:r>
          </a:p>
          <a:p>
            <a:pPr lvl="1"/>
            <a:r>
              <a:rPr lang="en-US" dirty="0"/>
              <a:t>Using quantum mechanics to send secret messages</a:t>
            </a:r>
          </a:p>
        </p:txBody>
      </p:sp>
    </p:spTree>
    <p:extLst>
      <p:ext uri="{BB962C8B-B14F-4D97-AF65-F5344CB8AC3E}">
        <p14:creationId xmlns:p14="http://schemas.microsoft.com/office/powerpoint/2010/main" val="85512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Quantum computers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quantum computer is built using </a:t>
            </a:r>
            <a:r>
              <a:rPr lang="en-US" b="1" dirty="0" err="1"/>
              <a:t>qubits</a:t>
            </a:r>
            <a:r>
              <a:rPr lang="en-US" dirty="0"/>
              <a:t> instead of classical bits for memory</a:t>
            </a:r>
          </a:p>
          <a:p>
            <a:r>
              <a:rPr lang="en-US" dirty="0"/>
              <a:t>A qubit is not necessarily 1 or 0</a:t>
            </a:r>
          </a:p>
          <a:p>
            <a:pPr lvl="1"/>
            <a:r>
              <a:rPr lang="en-US" dirty="0"/>
              <a:t>Instead, it can be a superposition of them (both at the same time) </a:t>
            </a:r>
          </a:p>
          <a:p>
            <a:r>
              <a:rPr lang="en-US" dirty="0"/>
              <a:t>A quantum computer may be able to explore many possible answers at the same time</a:t>
            </a:r>
          </a:p>
          <a:p>
            <a:r>
              <a:rPr lang="en-US" dirty="0"/>
              <a:t>After computation is complete, the </a:t>
            </a:r>
            <a:r>
              <a:rPr lang="en-US" dirty="0" err="1"/>
              <a:t>qubits</a:t>
            </a:r>
            <a:r>
              <a:rPr lang="en-US" dirty="0"/>
              <a:t> are measured</a:t>
            </a:r>
          </a:p>
          <a:p>
            <a:r>
              <a:rPr lang="en-US" dirty="0"/>
              <a:t>Measuring collapses their quantum states into either 1's or 0's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99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Shor's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Shor's algorithm is an algorithm invented by Peter Shor in 1994 to factor integers</a:t>
            </a:r>
          </a:p>
          <a:p>
            <a:r>
              <a:rPr lang="en-US" dirty="0"/>
              <a:t>With enough qubits, Shor's algorithm can factor an integer in </a:t>
            </a:r>
            <a:r>
              <a:rPr lang="en-US" b="1" dirty="0"/>
              <a:t>O</a:t>
            </a:r>
            <a:r>
              <a:rPr lang="en-US" dirty="0"/>
              <a:t>((log </a:t>
            </a:r>
            <a:r>
              <a:rPr lang="en-US" i="1" dirty="0"/>
              <a:t>N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dirty="0"/>
              <a:t>(log </a:t>
            </a:r>
            <a:r>
              <a:rPr lang="en-US" dirty="0" err="1"/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)(log </a:t>
            </a:r>
            <a:r>
              <a:rPr lang="en-US" dirty="0" err="1"/>
              <a:t>log</a:t>
            </a:r>
            <a:r>
              <a:rPr lang="en-US" dirty="0"/>
              <a:t> </a:t>
            </a:r>
            <a:r>
              <a:rPr lang="en-US" dirty="0" err="1"/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)) time</a:t>
            </a:r>
          </a:p>
          <a:p>
            <a:pPr lvl="1"/>
            <a:r>
              <a:rPr lang="en-US" dirty="0"/>
              <a:t>In other words, polynomial in the length of the number </a:t>
            </a:r>
            <a:r>
              <a:rPr lang="en-US" i="1" dirty="0"/>
              <a:t>N</a:t>
            </a:r>
            <a:r>
              <a:rPr lang="en-US" dirty="0"/>
              <a:t> that is being factored</a:t>
            </a:r>
          </a:p>
          <a:p>
            <a:r>
              <a:rPr lang="en-US" dirty="0"/>
              <a:t>RSA depends on the difficulty of factoring</a:t>
            </a:r>
          </a:p>
          <a:p>
            <a:r>
              <a:rPr lang="en-US" dirty="0"/>
              <a:t>Shor's algorithm can be adapted to solve the discrete log problem as well</a:t>
            </a:r>
          </a:p>
        </p:txBody>
      </p:sp>
    </p:spTree>
    <p:extLst>
      <p:ext uri="{BB962C8B-B14F-4D97-AF65-F5344CB8AC3E}">
        <p14:creationId xmlns:p14="http://schemas.microsoft.com/office/powerpoint/2010/main" val="9510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2768</TotalTime>
  <Words>1845</Words>
  <Application>Microsoft Office PowerPoint</Application>
  <PresentationFormat>Widescreen</PresentationFormat>
  <Paragraphs>266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Calibri</vt:lpstr>
      <vt:lpstr>Cambria Math</vt:lpstr>
      <vt:lpstr>Corbel</vt:lpstr>
      <vt:lpstr>Courier New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2</vt:lpstr>
      <vt:lpstr>Olivia Crespo Presents</vt:lpstr>
      <vt:lpstr>Quantum Cryptography</vt:lpstr>
      <vt:lpstr>Quantum cryptography</vt:lpstr>
      <vt:lpstr>Quantum computers</vt:lpstr>
      <vt:lpstr>Shor's algorithm</vt:lpstr>
      <vt:lpstr>What a quantum computer could  do</vt:lpstr>
      <vt:lpstr>What quantum computers have done</vt:lpstr>
      <vt:lpstr>Technical problems</vt:lpstr>
      <vt:lpstr>Quantum resistant algorithms</vt:lpstr>
      <vt:lpstr>Quantum communication</vt:lpstr>
      <vt:lpstr>The setup</vt:lpstr>
      <vt:lpstr>Sending</vt:lpstr>
      <vt:lpstr>Receiving</vt:lpstr>
      <vt:lpstr>Why this works</vt:lpstr>
      <vt:lpstr>Technical problems</vt:lpstr>
      <vt:lpstr>Successes</vt:lpstr>
      <vt:lpstr>Program Security</vt:lpstr>
      <vt:lpstr>Secure programs</vt:lpstr>
      <vt:lpstr>Fixing faults</vt:lpstr>
      <vt:lpstr>Penetrate and patch</vt:lpstr>
      <vt:lpstr>Terminology</vt:lpstr>
      <vt:lpstr>Unexpected behavior</vt:lpstr>
      <vt:lpstr>Why is life so hard?</vt:lpstr>
      <vt:lpstr>Non-malicious program errors</vt:lpstr>
      <vt:lpstr>Flaws</vt:lpstr>
      <vt:lpstr>Buffer overflows</vt:lpstr>
      <vt:lpstr>Buffer overflow</vt:lpstr>
      <vt:lpstr>Buffer overflow security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355</cp:revision>
  <dcterms:created xsi:type="dcterms:W3CDTF">2009-08-24T20:26:10Z</dcterms:created>
  <dcterms:modified xsi:type="dcterms:W3CDTF">2025-09-26T20:01:01Z</dcterms:modified>
</cp:coreProperties>
</file>